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</p:sldMasterIdLst>
  <p:notesMasterIdLst>
    <p:notesMasterId r:id="rId16"/>
  </p:notesMasterIdLst>
  <p:sldIdLst>
    <p:sldId id="256" r:id="rId2"/>
    <p:sldId id="305" r:id="rId3"/>
    <p:sldId id="284" r:id="rId4"/>
    <p:sldId id="260" r:id="rId5"/>
    <p:sldId id="309" r:id="rId6"/>
    <p:sldId id="310" r:id="rId7"/>
    <p:sldId id="285" r:id="rId8"/>
    <p:sldId id="300" r:id="rId9"/>
    <p:sldId id="261" r:id="rId10"/>
    <p:sldId id="263" r:id="rId11"/>
    <p:sldId id="286" r:id="rId12"/>
    <p:sldId id="262" r:id="rId13"/>
    <p:sldId id="306" r:id="rId14"/>
    <p:sldId id="274" r:id="rId15"/>
  </p:sldIdLst>
  <p:sldSz cx="9144000" cy="5143500" type="screen16x9"/>
  <p:notesSz cx="6858000" cy="9144000"/>
  <p:embeddedFontLst>
    <p:embeddedFont>
      <p:font typeface="Segoe Print" panose="02000600000000000000" pitchFamily="2" charset="0"/>
      <p:regular r:id="rId17"/>
      <p:bold r:id="rId18"/>
    </p:embeddedFont>
    <p:embeddedFont>
      <p:font typeface="Patrick Hand SC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Patrick Hand" panose="020B0604020202020204" charset="0"/>
      <p:regular r:id="rId24"/>
    </p:embeddedFont>
    <p:embeddedFont>
      <p:font typeface="Neue Haas Grotesk Text Pro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a Bruner" initials="AB" lastIdx="1" clrIdx="0">
    <p:extLst>
      <p:ext uri="{19B8F6BF-5375-455C-9EA6-DF929625EA0E}">
        <p15:presenceInfo xmlns:p15="http://schemas.microsoft.com/office/powerpoint/2012/main" userId="S::abruner@fiu.edu::64e7a146-8d15-405c-82f2-807493b9334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3314C0-78C5-4C99-9F7A-F3578F5577E0}">
  <a:tblStyle styleId="{983314C0-78C5-4C99-9F7A-F3578F5577E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Hello, and welcome to the ISSS international student CPT and OPT information session.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Not the workshop required for application</a:t>
            </a:r>
            <a:br>
              <a:rPr lang="en-US" dirty="0"/>
            </a:br>
            <a:r>
              <a:rPr lang="en-US" dirty="0"/>
              <a:t>staff on chat while presentation is going</a:t>
            </a:r>
            <a:br>
              <a:rPr lang="en-US" dirty="0"/>
            </a:br>
            <a:r>
              <a:rPr lang="en-US" dirty="0" err="1"/>
              <a:t>Q&amp;a</a:t>
            </a:r>
            <a:r>
              <a:rPr lang="en-US" dirty="0"/>
              <a:t> at end of each section 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1216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7108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OPT and CPT must be physically present in the US in order to apply</a:t>
            </a:r>
            <a:br>
              <a:rPr lang="en-US" dirty="0"/>
            </a:b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If not sure about status, can check with our office or in the ISSS portal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hospitality BA does not require a course to complete 1000hours, must still apply with ISSS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4616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Eg</a:t>
            </a:r>
            <a:r>
              <a:rPr lang="en-US" dirty="0"/>
              <a:t>- graduate students cannot take an undergrad co-op or internship course to qualify for CPT. 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9642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6934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8220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40425" y="1991825"/>
            <a:ext cx="4063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3135950" y="922850"/>
            <a:ext cx="2872200" cy="358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&gt;"/>
              <a:defRPr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4297650" y="4726525"/>
            <a:ext cx="548700" cy="416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/>
          <p:nvPr/>
        </p:nvSpPr>
        <p:spPr>
          <a:xfrm rot="254369">
            <a:off x="3871013" y="1231044"/>
            <a:ext cx="1406078" cy="11863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1628275" y="1428825"/>
            <a:ext cx="5887500" cy="2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&gt;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/>
          <p:nvPr/>
        </p:nvSpPr>
        <p:spPr>
          <a:xfrm rot="254369">
            <a:off x="3871013" y="1231044"/>
            <a:ext cx="1406078" cy="11863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1628225" y="1428825"/>
            <a:ext cx="2721300" cy="2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&gt;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4794549" y="1428825"/>
            <a:ext cx="2721300" cy="2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&gt;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068100" y="4101500"/>
            <a:ext cx="30078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4297650" y="4711450"/>
            <a:ext cx="548700" cy="43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28275" y="1428825"/>
            <a:ext cx="5887500" cy="29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&gt;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6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ctrTitle"/>
          </p:nvPr>
        </p:nvSpPr>
        <p:spPr>
          <a:xfrm>
            <a:off x="1657978" y="2216857"/>
            <a:ext cx="602901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Neue Haas Grotesk Text Pro" panose="020B0604020202020204" pitchFamily="34" charset="0"/>
              </a:rPr>
              <a:t>CPT</a:t>
            </a:r>
            <a:r>
              <a:rPr lang="en-US" dirty="0"/>
              <a:t/>
            </a:r>
            <a:br>
              <a:rPr lang="en-US" dirty="0"/>
            </a:br>
            <a:r>
              <a:rPr lang="en-US" sz="3200" dirty="0">
                <a:latin typeface="+mj-lt"/>
              </a:rPr>
              <a:t>Virtual Information Session</a:t>
            </a:r>
            <a:endParaRPr sz="3200" dirty="0">
              <a:latin typeface="+mj-lt"/>
            </a:endParaRPr>
          </a:p>
        </p:txBody>
      </p:sp>
      <p:pic>
        <p:nvPicPr>
          <p:cNvPr id="3" name="Picture 4" descr="R:\Logos\ISSS-Logo-Sheet-Transparent-JPEG.png">
            <a:extLst>
              <a:ext uri="{FF2B5EF4-FFF2-40B4-BE49-F238E27FC236}">
                <a16:creationId xmlns:a16="http://schemas.microsoft.com/office/drawing/2014/main" id="{9A87FD0A-0FF5-40E4-9992-7EFA3FBD3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" t="31540" r="67674" b="57321"/>
          <a:stretch>
            <a:fillRect/>
          </a:stretch>
        </p:blipFill>
        <p:spPr bwMode="auto">
          <a:xfrm>
            <a:off x="2756057" y="832853"/>
            <a:ext cx="3832853" cy="90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ACE771-75D2-48F1-9276-1ADD7AFB94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06" b="93426" l="1389" r="90625">
                        <a14:foregroundMark x1="75000" y1="13149" x2="39583" y2="5882"/>
                        <a14:foregroundMark x1="39583" y1="5882" x2="26042" y2="9343"/>
                        <a14:foregroundMark x1="26042" y1="14533" x2="12153" y2="26644"/>
                        <a14:foregroundMark x1="12153" y1="26644" x2="7292" y2="44983"/>
                        <a14:foregroundMark x1="8376" y1="51226" x2="10417" y2="62976"/>
                        <a14:foregroundMark x1="7292" y1="44983" x2="8206" y2="50245"/>
                        <a14:foregroundMark x1="10417" y1="62976" x2="21181" y2="78547"/>
                        <a14:foregroundMark x1="21181" y1="78547" x2="37500" y2="88927"/>
                        <a14:foregroundMark x1="37500" y1="88927" x2="57292" y2="89619"/>
                        <a14:foregroundMark x1="57292" y1="89619" x2="73958" y2="82353"/>
                        <a14:foregroundMark x1="73958" y1="82353" x2="87500" y2="68166"/>
                        <a14:foregroundMark x1="87500" y1="68166" x2="91667" y2="50865"/>
                        <a14:foregroundMark x1="91667" y1="50865" x2="90972" y2="30450"/>
                        <a14:foregroundMark x1="90972" y1="30450" x2="72222" y2="21799"/>
                        <a14:foregroundMark x1="72222" y1="21799" x2="35417" y2="41176"/>
                        <a14:foregroundMark x1="35417" y1="41176" x2="23958" y2="58478"/>
                        <a14:foregroundMark x1="23958" y1="58478" x2="36806" y2="74740"/>
                        <a14:foregroundMark x1="36806" y1="74740" x2="57292" y2="74394"/>
                        <a14:foregroundMark x1="57292" y1="74394" x2="74653" y2="62284"/>
                        <a14:foregroundMark x1="74653" y1="62284" x2="63542" y2="44637"/>
                        <a14:foregroundMark x1="63542" y1="44637" x2="45833" y2="52595"/>
                        <a14:foregroundMark x1="45833" y1="52595" x2="45833" y2="71972"/>
                        <a14:foregroundMark x1="45833" y1="71972" x2="54861" y2="54671"/>
                        <a14:foregroundMark x1="54861" y1="54671" x2="54167" y2="57785"/>
                        <a14:foregroundMark x1="7292" y1="35986" x2="3174" y2="50484"/>
                        <a14:foregroundMark x1="4238" y1="57716" x2="8681" y2="64706"/>
                        <a14:foregroundMark x1="63542" y1="6228" x2="44444" y2="4152"/>
                        <a14:foregroundMark x1="44444" y1="4152" x2="42014" y2="4844"/>
                        <a14:foregroundMark x1="35069" y1="91003" x2="53819" y2="93426"/>
                        <a14:foregroundMark x1="53819" y1="93426" x2="63542" y2="89619"/>
                        <a14:backgroundMark x1="2431" y1="50519" x2="2778" y2="577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4682" y="2988548"/>
            <a:ext cx="1929318" cy="19360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AF0539-3434-4FFE-9992-6B94997A2AE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75868" y="3028717"/>
            <a:ext cx="1794492" cy="17944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6B75254B-4A32-4205-BA64-8D2199A6F7D8}"/>
              </a:ext>
            </a:extLst>
          </p:cNvPr>
          <p:cNvSpPr txBox="1">
            <a:spLocks/>
          </p:cNvSpPr>
          <p:nvPr/>
        </p:nvSpPr>
        <p:spPr>
          <a:xfrm>
            <a:off x="1863299" y="791447"/>
            <a:ext cx="58875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 dirty="0">
                <a:latin typeface="+mj-lt"/>
              </a:rPr>
              <a:t>How do I apply?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EC3E08-02A6-4FB4-9042-ACC43EDC6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56268">
            <a:off x="1696985" y="1502866"/>
            <a:ext cx="2168406" cy="25459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EBB83D-89D4-440B-94B3-52AC87D93F6A}"/>
              </a:ext>
            </a:extLst>
          </p:cNvPr>
          <p:cNvSpPr txBox="1"/>
          <p:nvPr/>
        </p:nvSpPr>
        <p:spPr>
          <a:xfrm>
            <a:off x="3864863" y="1460575"/>
            <a:ext cx="1326089" cy="27699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lvl="2" algn="ctr"/>
            <a:r>
              <a:rPr lang="en-US" altLang="en-US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Visit our website</a:t>
            </a:r>
            <a:endParaRPr lang="en-US" altLang="en-US" sz="1200" u="sng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FEE4FA-83AD-4F23-92C3-5E4E732D4134}"/>
              </a:ext>
            </a:extLst>
          </p:cNvPr>
          <p:cNvSpPr txBox="1"/>
          <p:nvPr/>
        </p:nvSpPr>
        <p:spPr>
          <a:xfrm>
            <a:off x="3900436" y="2404470"/>
            <a:ext cx="1326089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lvl="2" algn="ctr"/>
            <a:r>
              <a:rPr lang="en-US" altLang="en-US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Apply via the ISSS portal</a:t>
            </a:r>
            <a:endParaRPr lang="en-US" altLang="en-US" sz="1200" u="sng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098" name="Picture 2" descr="Black Curved Arrow Clipart - Clipart Kid | Instagram divider, Clip art,  Overlays picsart">
            <a:extLst>
              <a:ext uri="{FF2B5EF4-FFF2-40B4-BE49-F238E27FC236}">
                <a16:creationId xmlns:a16="http://schemas.microsoft.com/office/drawing/2014/main" id="{2F04CEA5-A652-4788-81F7-0E1EF473A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1965">
            <a:off x="4316165" y="2789393"/>
            <a:ext cx="734193" cy="74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Black Curved Arrow Clipart - Clipart Kid | Instagram divider, Clip art,  Overlays picsart">
            <a:extLst>
              <a:ext uri="{FF2B5EF4-FFF2-40B4-BE49-F238E27FC236}">
                <a16:creationId xmlns:a16="http://schemas.microsoft.com/office/drawing/2014/main" id="{7451D74A-41BC-47DF-BC35-7C2E73452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9549" y="1710729"/>
            <a:ext cx="734193" cy="74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1B94BF-7D59-4285-9498-C252D2E695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276" b="3808"/>
          <a:stretch/>
        </p:blipFill>
        <p:spPr>
          <a:xfrm rot="759376">
            <a:off x="5160681" y="1942526"/>
            <a:ext cx="2382704" cy="2405939"/>
          </a:xfrm>
          <a:prstGeom prst="rect">
            <a:avLst/>
          </a:prstGeom>
        </p:spPr>
      </p:pic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9BB4261B-45FC-4220-8FD0-6BC008DBE12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7" t="1724" r="963" b="4000"/>
          <a:stretch/>
        </p:blipFill>
        <p:spPr>
          <a:xfrm>
            <a:off x="7005602" y="73373"/>
            <a:ext cx="2138398" cy="4256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body" idx="1"/>
          </p:nvPr>
        </p:nvSpPr>
        <p:spPr>
          <a:xfrm>
            <a:off x="1380565" y="1428825"/>
            <a:ext cx="3633693" cy="2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01600" indent="0" algn="ctr">
              <a:lnSpc>
                <a:spcPct val="120000"/>
              </a:lnSpc>
              <a:buNone/>
              <a:defRPr/>
            </a:pPr>
            <a:r>
              <a:rPr lang="en-US" sz="1200" b="1" dirty="0">
                <a:latin typeface="+mj-lt"/>
              </a:rPr>
              <a:t>Use the CPT Checklist- you will need: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latin typeface="Calibri" panose="020F0502020204030204" pitchFamily="34" charset="0"/>
              </a:rPr>
              <a:t>CPT Authorization request form completed and signed by your academic advisor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latin typeface="Calibri" panose="020F0502020204030204" pitchFamily="34" charset="0"/>
              </a:rPr>
              <a:t>Copy of class schedule showing internship or co-op course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latin typeface="Calibri" panose="020F0502020204030204" pitchFamily="34" charset="0"/>
              </a:rPr>
              <a:t>Internship offer letter from the company OR a letter on department letterhead signed by your internship coordinator specifying the dates of your internship.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latin typeface="Calibri" panose="020F0502020204030204" pitchFamily="34" charset="0"/>
              </a:rPr>
              <a:t>Completed “Practical training workshop acknowledgement” </a:t>
            </a:r>
            <a:r>
              <a:rPr lang="en-US" sz="1100" b="1" dirty="0"/>
              <a:t/>
            </a:r>
            <a:br>
              <a:rPr lang="en-US" sz="1100" b="1" dirty="0"/>
            </a:br>
            <a:endParaRPr sz="1100" dirty="0"/>
          </a:p>
        </p:txBody>
      </p:sp>
      <p:sp>
        <p:nvSpPr>
          <p:cNvPr id="117" name="Google Shape;117;p23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B0809882-5A46-476B-A919-6134067511A1}"/>
              </a:ext>
            </a:extLst>
          </p:cNvPr>
          <p:cNvSpPr txBox="1">
            <a:spLocks/>
          </p:cNvSpPr>
          <p:nvPr/>
        </p:nvSpPr>
        <p:spPr>
          <a:xfrm>
            <a:off x="1628250" y="828738"/>
            <a:ext cx="58875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US" dirty="0">
                <a:latin typeface="+mj-lt"/>
              </a:rPr>
              <a:t>Curricular Practical Training (CPT)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F5A9F2-32F6-448D-B42B-57E8C40EDF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2"/>
          <a:stretch/>
        </p:blipFill>
        <p:spPr>
          <a:xfrm>
            <a:off x="5062091" y="1428825"/>
            <a:ext cx="2374481" cy="3113275"/>
          </a:xfrm>
          <a:prstGeom prst="rect">
            <a:avLst/>
          </a:prstGeom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B2FF5405-95F3-44FB-8907-0A677B1DA2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7" t="1724" r="963" b="4000"/>
          <a:stretch/>
        </p:blipFill>
        <p:spPr>
          <a:xfrm>
            <a:off x="7005602" y="73373"/>
            <a:ext cx="2138398" cy="42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41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2B8851-E939-42CF-874B-D390A6A06317}"/>
              </a:ext>
            </a:extLst>
          </p:cNvPr>
          <p:cNvSpPr txBox="1"/>
          <p:nvPr/>
        </p:nvSpPr>
        <p:spPr>
          <a:xfrm>
            <a:off x="81116" y="1087717"/>
            <a:ext cx="1120176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Segoe Print" panose="02000600000000000000" pitchFamily="2" charset="0"/>
              </a:rPr>
              <a:t>             You must still view </a:t>
            </a:r>
          </a:p>
          <a:p>
            <a:r>
              <a:rPr lang="en-US" sz="3600" dirty="0">
                <a:solidFill>
                  <a:schemeClr val="bg2">
                    <a:lumMod val="20000"/>
                    <a:lumOff val="80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en-US" sz="3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Segoe Print" panose="02000600000000000000" pitchFamily="2" charset="0"/>
              </a:rPr>
              <a:t>        ISSS </a:t>
            </a:r>
            <a:r>
              <a:rPr lang="en-US" sz="3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Segoe Print" panose="02000600000000000000" pitchFamily="2" charset="0"/>
              </a:rPr>
              <a:t>CPT Online information</a:t>
            </a:r>
          </a:p>
          <a:p>
            <a:r>
              <a:rPr lang="en-US" sz="3600" dirty="0">
                <a:solidFill>
                  <a:schemeClr val="bg2">
                    <a:lumMod val="20000"/>
                    <a:lumOff val="80000"/>
                  </a:schemeClr>
                </a:solidFill>
                <a:latin typeface="Segoe Print" panose="02000600000000000000" pitchFamily="2" charset="0"/>
              </a:rPr>
              <a:t>	</a:t>
            </a:r>
            <a:r>
              <a:rPr lang="en-US" sz="3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Segoe Print" panose="02000600000000000000" pitchFamily="2" charset="0"/>
              </a:rPr>
              <a:t>	isss.fiu.edu </a:t>
            </a:r>
          </a:p>
          <a:p>
            <a:r>
              <a:rPr lang="en-US" sz="3600" dirty="0">
                <a:solidFill>
                  <a:schemeClr val="bg2">
                    <a:lumMod val="20000"/>
                    <a:lumOff val="80000"/>
                  </a:schemeClr>
                </a:solidFill>
                <a:latin typeface="Segoe Print" panose="02000600000000000000" pitchFamily="2" charset="0"/>
              </a:rPr>
              <a:t>	</a:t>
            </a:r>
            <a:r>
              <a:rPr lang="en-US" sz="3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Segoe Print" panose="02000600000000000000" pitchFamily="2" charset="0"/>
              </a:rPr>
              <a:t>	Click on practical training </a:t>
            </a:r>
          </a:p>
          <a:p>
            <a:endParaRPr lang="en-US" sz="1200" dirty="0" smtClean="0">
              <a:solidFill>
                <a:schemeClr val="bg2">
                  <a:lumMod val="20000"/>
                  <a:lumOff val="80000"/>
                </a:schemeClr>
              </a:solidFill>
              <a:latin typeface="Segoe Print" panose="02000600000000000000" pitchFamily="2" charset="0"/>
            </a:endParaRPr>
          </a:p>
          <a:p>
            <a:endParaRPr lang="en-US" sz="1200" dirty="0">
              <a:solidFill>
                <a:schemeClr val="bg2">
                  <a:lumMod val="20000"/>
                  <a:lumOff val="80000"/>
                </a:schemeClr>
              </a:solidFill>
              <a:latin typeface="Segoe Print" panose="02000600000000000000" pitchFamily="2" charset="0"/>
            </a:endParaRPr>
          </a:p>
          <a:p>
            <a:endParaRPr lang="en-US" sz="1200" dirty="0" smtClean="0">
              <a:solidFill>
                <a:schemeClr val="bg2">
                  <a:lumMod val="20000"/>
                  <a:lumOff val="80000"/>
                </a:schemeClr>
              </a:solidFill>
              <a:latin typeface="Segoe Print" panose="02000600000000000000" pitchFamily="2" charset="0"/>
            </a:endParaRPr>
          </a:p>
          <a:p>
            <a:endParaRPr lang="en-US" sz="1200" dirty="0">
              <a:solidFill>
                <a:schemeClr val="bg2">
                  <a:lumMod val="20000"/>
                  <a:lumOff val="80000"/>
                </a:schemeClr>
              </a:solidFill>
              <a:latin typeface="Segoe Print" panose="02000600000000000000" pitchFamily="2" charset="0"/>
            </a:endParaRPr>
          </a:p>
          <a:p>
            <a:endParaRPr lang="en-US" sz="1200" dirty="0" smtClean="0">
              <a:solidFill>
                <a:schemeClr val="bg2">
                  <a:lumMod val="20000"/>
                  <a:lumOff val="80000"/>
                </a:schemeClr>
              </a:solidFill>
              <a:latin typeface="Segoe Print" panose="02000600000000000000" pitchFamily="2" charset="0"/>
            </a:endParaRP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BFC19250-20D3-41A2-A935-D83328BBFA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" t="1724" r="963" b="4000"/>
          <a:stretch/>
        </p:blipFill>
        <p:spPr>
          <a:xfrm>
            <a:off x="7005602" y="73373"/>
            <a:ext cx="2138398" cy="4256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BFC19250-20D3-41A2-A935-D83328BBFA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" t="1724" r="963" b="4000"/>
          <a:stretch/>
        </p:blipFill>
        <p:spPr>
          <a:xfrm>
            <a:off x="7005602" y="73373"/>
            <a:ext cx="2138398" cy="42561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4BDB31E-7CA0-4F6A-A05E-3AB085ADD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50" y="1726767"/>
            <a:ext cx="1773480" cy="177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remium Vector | Realistic post note on transparent background">
            <a:extLst>
              <a:ext uri="{FF2B5EF4-FFF2-40B4-BE49-F238E27FC236}">
                <a16:creationId xmlns:a16="http://schemas.microsoft.com/office/drawing/2014/main" id="{38AE8F76-1DAE-41F1-A417-20B6ECD969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21725" y1="22524" x2="21565" y2="27316"/>
                        <a14:backgroundMark x1="21885" y1="27157" x2="21885" y2="22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57" t="15100" r="18447" b="21709"/>
          <a:stretch/>
        </p:blipFill>
        <p:spPr bwMode="auto">
          <a:xfrm>
            <a:off x="1988367" y="1521192"/>
            <a:ext cx="2386403" cy="229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37;p35">
            <a:extLst>
              <a:ext uri="{FF2B5EF4-FFF2-40B4-BE49-F238E27FC236}">
                <a16:creationId xmlns:a16="http://schemas.microsoft.com/office/drawing/2014/main" id="{BCA6A8F7-36C9-4812-9D34-94CD04EB91AE}"/>
              </a:ext>
            </a:extLst>
          </p:cNvPr>
          <p:cNvSpPr txBox="1">
            <a:spLocks/>
          </p:cNvSpPr>
          <p:nvPr/>
        </p:nvSpPr>
        <p:spPr>
          <a:xfrm>
            <a:off x="2168102" y="2073925"/>
            <a:ext cx="2164728" cy="156814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Sign in reminder</a:t>
            </a:r>
            <a:r>
              <a:rPr lang="en-US" sz="1200" dirty="0">
                <a:latin typeface="+mj-lt"/>
              </a:rPr>
              <a:t/>
            </a:r>
            <a:br>
              <a:rPr lang="en-US" sz="1200" dirty="0">
                <a:latin typeface="+mj-lt"/>
              </a:rPr>
            </a:br>
            <a:r>
              <a:rPr lang="en-US" sz="1200" dirty="0">
                <a:latin typeface="+mj-lt"/>
              </a:rPr>
              <a:t/>
            </a:r>
            <a:br>
              <a:rPr lang="en-US" sz="1200" dirty="0">
                <a:latin typeface="+mj-lt"/>
              </a:rPr>
            </a:br>
            <a:r>
              <a:rPr lang="en-US" sz="1200" dirty="0">
                <a:latin typeface="+mj-lt"/>
              </a:rPr>
              <a:t>Please scan the QR Code </a:t>
            </a:r>
            <a:br>
              <a:rPr lang="en-US" sz="1200" dirty="0">
                <a:latin typeface="+mj-lt"/>
              </a:rPr>
            </a:br>
            <a:r>
              <a:rPr lang="en-US" sz="1200" dirty="0">
                <a:latin typeface="+mj-lt"/>
              </a:rPr>
              <a:t>to sign in for today’s</a:t>
            </a:r>
            <a:br>
              <a:rPr lang="en-US" sz="1200" dirty="0">
                <a:latin typeface="+mj-lt"/>
              </a:rPr>
            </a:br>
            <a:r>
              <a:rPr lang="en-US" sz="1200" dirty="0">
                <a:latin typeface="+mj-lt"/>
              </a:rPr>
              <a:t>event! </a:t>
            </a:r>
          </a:p>
        </p:txBody>
      </p:sp>
    </p:spTree>
    <p:extLst>
      <p:ext uri="{BB962C8B-B14F-4D97-AF65-F5344CB8AC3E}">
        <p14:creationId xmlns:p14="http://schemas.microsoft.com/office/powerpoint/2010/main" val="990330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4"/>
          <p:cNvSpPr txBox="1">
            <a:spLocks noGrp="1"/>
          </p:cNvSpPr>
          <p:nvPr>
            <p:ph type="sldNum" idx="12"/>
          </p:nvPr>
        </p:nvSpPr>
        <p:spPr>
          <a:xfrm>
            <a:off x="4297650" y="4711450"/>
            <a:ext cx="548700" cy="43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1496BC15-A45F-4717-9A16-24C2B380FC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" t="1724" r="963" b="4000"/>
          <a:stretch/>
        </p:blipFill>
        <p:spPr>
          <a:xfrm>
            <a:off x="3089577" y="1087966"/>
            <a:ext cx="2964846" cy="590108"/>
          </a:xfrm>
          <a:prstGeom prst="rect">
            <a:avLst/>
          </a:prstGeom>
        </p:spPr>
      </p:pic>
      <p:pic>
        <p:nvPicPr>
          <p:cNvPr id="8" name="Picture 2" descr="Image result for thank you in foreign languages">
            <a:extLst>
              <a:ext uri="{FF2B5EF4-FFF2-40B4-BE49-F238E27FC236}">
                <a16:creationId xmlns:a16="http://schemas.microsoft.com/office/drawing/2014/main" id="{4AB108C9-3115-4CC3-8EB2-51D78098C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96303" y="1948157"/>
            <a:ext cx="3151394" cy="1569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BFC19250-20D3-41A2-A935-D83328BBFA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" t="1724" r="963" b="4000"/>
          <a:stretch/>
        </p:blipFill>
        <p:spPr>
          <a:xfrm>
            <a:off x="7005602" y="73373"/>
            <a:ext cx="2138398" cy="42561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4BDB31E-7CA0-4F6A-A05E-3AB085ADD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50" y="1726767"/>
            <a:ext cx="1773480" cy="177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remium Vector | Realistic post note on transparent background">
            <a:extLst>
              <a:ext uri="{FF2B5EF4-FFF2-40B4-BE49-F238E27FC236}">
                <a16:creationId xmlns:a16="http://schemas.microsoft.com/office/drawing/2014/main" id="{38AE8F76-1DAE-41F1-A417-20B6ECD969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21725" y1="22524" x2="21565" y2="27316"/>
                        <a14:backgroundMark x1="21885" y1="27157" x2="21885" y2="22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57" t="15100" r="18447" b="21709"/>
          <a:stretch/>
        </p:blipFill>
        <p:spPr bwMode="auto">
          <a:xfrm>
            <a:off x="2374941" y="1647055"/>
            <a:ext cx="2009505" cy="193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37;p35">
            <a:extLst>
              <a:ext uri="{FF2B5EF4-FFF2-40B4-BE49-F238E27FC236}">
                <a16:creationId xmlns:a16="http://schemas.microsoft.com/office/drawing/2014/main" id="{BCA6A8F7-36C9-4812-9D34-94CD04EB91AE}"/>
              </a:ext>
            </a:extLst>
          </p:cNvPr>
          <p:cNvSpPr txBox="1">
            <a:spLocks/>
          </p:cNvSpPr>
          <p:nvPr/>
        </p:nvSpPr>
        <p:spPr>
          <a:xfrm>
            <a:off x="2594828" y="1761161"/>
            <a:ext cx="1702822" cy="156814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WELCOME </a:t>
            </a:r>
            <a:b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PANTHERS! </a:t>
            </a:r>
            <a:r>
              <a:rPr lang="en-US" sz="1200" dirty="0">
                <a:latin typeface="+mj-lt"/>
              </a:rPr>
              <a:t/>
            </a:r>
            <a:br>
              <a:rPr lang="en-US" sz="1200" dirty="0">
                <a:latin typeface="+mj-lt"/>
              </a:rPr>
            </a:br>
            <a:r>
              <a:rPr lang="en-US" sz="1200">
                <a:latin typeface="+mj-lt"/>
              </a:rPr>
              <a:t>Please </a:t>
            </a:r>
            <a:r>
              <a:rPr lang="en-US" sz="1200" dirty="0">
                <a:latin typeface="+mj-lt"/>
              </a:rPr>
              <a:t/>
            </a:r>
            <a:br>
              <a:rPr lang="en-US" sz="1200" dirty="0">
                <a:latin typeface="+mj-lt"/>
              </a:rPr>
            </a:br>
            <a:r>
              <a:rPr lang="en-US" sz="1200" dirty="0">
                <a:latin typeface="+mj-lt"/>
              </a:rPr>
              <a:t/>
            </a:r>
            <a:br>
              <a:rPr lang="en-US" sz="1200" dirty="0">
                <a:latin typeface="+mj-lt"/>
              </a:rPr>
            </a:br>
            <a:r>
              <a:rPr lang="en-US" sz="1200" dirty="0">
                <a:latin typeface="+mj-lt"/>
              </a:rPr>
              <a:t>to sign in for today’s</a:t>
            </a:r>
            <a:br>
              <a:rPr lang="en-US" sz="1200" dirty="0">
                <a:latin typeface="+mj-lt"/>
              </a:rPr>
            </a:br>
            <a:r>
              <a:rPr lang="en-US" sz="1200" dirty="0">
                <a:latin typeface="+mj-lt"/>
              </a:rPr>
              <a:t>event! </a:t>
            </a:r>
          </a:p>
        </p:txBody>
      </p:sp>
    </p:spTree>
    <p:extLst>
      <p:ext uri="{BB962C8B-B14F-4D97-AF65-F5344CB8AC3E}">
        <p14:creationId xmlns:p14="http://schemas.microsoft.com/office/powerpoint/2010/main" val="3053494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/>
            <a:lum/>
          </a:blip>
          <a:srcRect/>
          <a:stretch>
            <a:fillRect l="-4000"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body" idx="2"/>
          </p:nvPr>
        </p:nvSpPr>
        <p:spPr>
          <a:xfrm>
            <a:off x="1628225" y="3322913"/>
            <a:ext cx="4396057" cy="104288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latin typeface="+mj-lt"/>
              </a:rPr>
              <a:t>Your eligibility for any practical training depends on you maintaining your F-1 status. 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1200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>
                <a:latin typeface="+mj-lt"/>
              </a:rPr>
              <a:t>A student must be maintaining valid F-1 status at the time of application and throughout the duration of practical training per immigration law and federal regulations.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3F317-6649-47DC-80DE-A6831BF93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8031" y="1398940"/>
            <a:ext cx="2721300" cy="1847375"/>
          </a:xfrm>
        </p:spPr>
        <p:txBody>
          <a:bodyPr/>
          <a:lstStyle/>
          <a:p>
            <a:pPr marL="101600" indent="0">
              <a:buNone/>
            </a:pPr>
            <a:r>
              <a:rPr lang="en-US" dirty="0">
                <a:latin typeface="+mj-lt"/>
              </a:rPr>
              <a:t>FOR CPT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You have been enrolled full time for at least two semesters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Your I-20 is active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You have a core class or an elective class that requires an internship</a:t>
            </a:r>
          </a:p>
          <a:p>
            <a:endParaRPr lang="en-US" sz="1200" dirty="0">
              <a:latin typeface="+mj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69A0EF-0A50-4AEC-B36A-4D0150CCD0B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628225" y="1441574"/>
            <a:ext cx="1467775" cy="1847375"/>
          </a:xfrm>
        </p:spPr>
        <p:txBody>
          <a:bodyPr/>
          <a:lstStyle/>
          <a:p>
            <a:pPr marL="10160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72DCF0-3F45-43EF-A4AA-6445B6406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How do I know if I am eligible? </a:t>
            </a:r>
          </a:p>
        </p:txBody>
      </p:sp>
      <p:pic>
        <p:nvPicPr>
          <p:cNvPr id="2052" name="Picture 4" descr="Premium Vector | Realistic post note on transparent background">
            <a:extLst>
              <a:ext uri="{FF2B5EF4-FFF2-40B4-BE49-F238E27FC236}">
                <a16:creationId xmlns:a16="http://schemas.microsoft.com/office/drawing/2014/main" id="{86F9D8EE-9A2D-4597-8CC0-FA6E36436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21725" y1="22524" x2="21565" y2="27316"/>
                        <a14:backgroundMark x1="21885" y1="27157" x2="21885" y2="22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57" t="15100" r="18447" b="21709"/>
          <a:stretch/>
        </p:blipFill>
        <p:spPr bwMode="auto">
          <a:xfrm>
            <a:off x="5750548" y="3154054"/>
            <a:ext cx="1768465" cy="170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F19B66-9D13-4098-97C3-5B793B6C66A3}"/>
              </a:ext>
            </a:extLst>
          </p:cNvPr>
          <p:cNvSpPr txBox="1"/>
          <p:nvPr/>
        </p:nvSpPr>
        <p:spPr>
          <a:xfrm>
            <a:off x="6021883" y="3296694"/>
            <a:ext cx="165906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egoe Print" panose="02000600000000000000" pitchFamily="2" charset="0"/>
              </a:rPr>
              <a:t>Can be a practicum, internship course, </a:t>
            </a:r>
            <a:br>
              <a:rPr lang="en-US" sz="1200" dirty="0">
                <a:latin typeface="Segoe Print" panose="02000600000000000000" pitchFamily="2" charset="0"/>
              </a:rPr>
            </a:br>
            <a:r>
              <a:rPr lang="en-US" sz="1200" dirty="0">
                <a:latin typeface="Segoe Print" panose="02000600000000000000" pitchFamily="2" charset="0"/>
              </a:rPr>
              <a:t>co-op, student teaching, or field experience. </a:t>
            </a:r>
          </a:p>
          <a:p>
            <a:endParaRPr lang="en-US" dirty="0"/>
          </a:p>
        </p:txBody>
      </p:sp>
      <p:pic>
        <p:nvPicPr>
          <p:cNvPr id="27" name="Picture 26" descr="Text&#10;&#10;Description automatically generated with medium confidence">
            <a:extLst>
              <a:ext uri="{FF2B5EF4-FFF2-40B4-BE49-F238E27FC236}">
                <a16:creationId xmlns:a16="http://schemas.microsoft.com/office/drawing/2014/main" id="{43B9A32F-1C91-416F-AEDC-E9B791EA08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7" t="1724" r="963" b="4000"/>
          <a:stretch/>
        </p:blipFill>
        <p:spPr>
          <a:xfrm>
            <a:off x="7005602" y="73373"/>
            <a:ext cx="2138398" cy="42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86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xfrm>
            <a:off x="2873829" y="922850"/>
            <a:ext cx="3315955" cy="358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76200" indent="0">
              <a:buNone/>
              <a:defRPr/>
            </a:pPr>
            <a:r>
              <a:rPr lang="en-US" sz="5400" b="1" dirty="0">
                <a:latin typeface="Calibri" panose="020F0502020204030204" pitchFamily="34" charset="0"/>
              </a:rPr>
              <a:t>CPT</a:t>
            </a:r>
          </a:p>
          <a:p>
            <a:pPr marL="76200" indent="0">
              <a:buNone/>
              <a:defRPr/>
            </a:pPr>
            <a:r>
              <a:rPr lang="en-US" sz="2000" dirty="0">
                <a:latin typeface="Calibri" panose="020F0502020204030204" pitchFamily="34" charset="0"/>
              </a:rPr>
              <a:t>Practical training </a:t>
            </a:r>
            <a:r>
              <a:rPr lang="en-US" sz="2000" dirty="0" smtClean="0">
                <a:latin typeface="Calibri" panose="020F0502020204030204" pitchFamily="34" charset="0"/>
              </a:rPr>
              <a:t>course work in your major performed </a:t>
            </a:r>
            <a:r>
              <a:rPr lang="en-US" sz="2000" dirty="0">
                <a:latin typeface="Calibri" panose="020F0502020204030204" pitchFamily="34" charset="0"/>
              </a:rPr>
              <a:t>for academic credit that </a:t>
            </a:r>
            <a:r>
              <a:rPr lang="en-US" sz="2000" dirty="0" smtClean="0">
                <a:latin typeface="Calibri" panose="020F0502020204030204" pitchFamily="34" charset="0"/>
              </a:rPr>
              <a:t> applies toward degree audit and graduation. Must </a:t>
            </a:r>
            <a:r>
              <a:rPr lang="en-US" sz="2000" dirty="0">
                <a:latin typeface="Calibri" panose="020F0502020204030204" pitchFamily="34" charset="0"/>
              </a:rPr>
              <a:t>be equal to your degree level. </a:t>
            </a:r>
          </a:p>
        </p:txBody>
      </p:sp>
      <p:sp>
        <p:nvSpPr>
          <p:cNvPr id="91" name="Google Shape;91;p20"/>
          <p:cNvSpPr txBox="1">
            <a:spLocks noGrp="1"/>
          </p:cNvSpPr>
          <p:nvPr>
            <p:ph type="sldNum" idx="12"/>
          </p:nvPr>
        </p:nvSpPr>
        <p:spPr>
          <a:xfrm>
            <a:off x="4297650" y="4726525"/>
            <a:ext cx="548700" cy="416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744009FB-07EE-4958-B83F-F042F799AD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" t="1724" r="963" b="4000"/>
          <a:stretch/>
        </p:blipFill>
        <p:spPr>
          <a:xfrm>
            <a:off x="7005602" y="73373"/>
            <a:ext cx="2138398" cy="4256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CPT Restrictions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P</a:t>
            </a:r>
            <a:r>
              <a:rPr lang="en-US" sz="1600" dirty="0" smtClean="0"/>
              <a:t>rograms </a:t>
            </a:r>
            <a:r>
              <a:rPr lang="en-US" sz="1600" dirty="0"/>
              <a:t>accept a limited amount of credits toward a student's degree audit, </a:t>
            </a:r>
            <a:endParaRPr lang="en-US" sz="1600" dirty="0" smtClean="0"/>
          </a:p>
          <a:p>
            <a:r>
              <a:rPr lang="en-US" sz="1600" dirty="0"/>
              <a:t>I</a:t>
            </a:r>
            <a:r>
              <a:rPr lang="en-US" sz="1600" dirty="0" smtClean="0"/>
              <a:t>n </a:t>
            </a:r>
            <a:r>
              <a:rPr lang="en-US" sz="1600" dirty="0"/>
              <a:t>most cases, a student will be limited to one CPT authorization.  </a:t>
            </a:r>
            <a:endParaRPr lang="en-US" sz="1600" dirty="0" smtClean="0"/>
          </a:p>
          <a:p>
            <a:r>
              <a:rPr lang="en-US" sz="1600" dirty="0"/>
              <a:t>CPT </a:t>
            </a:r>
            <a:r>
              <a:rPr lang="en-US" sz="1600" dirty="0" smtClean="0"/>
              <a:t>is for academic purposes and practical training- the </a:t>
            </a:r>
            <a:r>
              <a:rPr lang="en-US" sz="1600" dirty="0"/>
              <a:t>school's </a:t>
            </a:r>
            <a:r>
              <a:rPr lang="en-US" sz="1600" dirty="0" smtClean="0"/>
              <a:t>curriculum governs CPT not </a:t>
            </a:r>
            <a:r>
              <a:rPr lang="en-US" sz="1600" dirty="0"/>
              <a:t>the student's desire for </a:t>
            </a:r>
            <a:r>
              <a:rPr lang="en-US" sz="1600" dirty="0" smtClean="0"/>
              <a:t>employment </a:t>
            </a:r>
          </a:p>
          <a:p>
            <a:r>
              <a:rPr lang="en-US" sz="1600" dirty="0" smtClean="0"/>
              <a:t>Authorization </a:t>
            </a:r>
            <a:r>
              <a:rPr lang="en-US" sz="1600" dirty="0"/>
              <a:t>of CPT is at the discretion of ISSS Designated School Officials (DSO). CPT will not be authorized in situations where Pre- Completion Optional Practical Training is more appropriate for training to be done prior to completion of degree.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72447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CPT Restrictions </a:t>
            </a:r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DHS requires the physical presence of students </a:t>
            </a:r>
            <a:r>
              <a:rPr lang="en-US" sz="1800" dirty="0" smtClean="0"/>
              <a:t>on-campus </a:t>
            </a:r>
            <a:r>
              <a:rPr lang="en-US" sz="1800" dirty="0"/>
              <a:t>at the school owning the student's I-20.  </a:t>
            </a:r>
            <a:r>
              <a:rPr lang="en-US" sz="1800" dirty="0" smtClean="0"/>
              <a:t> </a:t>
            </a:r>
            <a:r>
              <a:rPr lang="en-US" sz="1800" dirty="0"/>
              <a:t>Therefore, internships taken </a:t>
            </a:r>
            <a:r>
              <a:rPr lang="en-US" sz="1800" dirty="0" smtClean="0"/>
              <a:t>Fall and Spring semesters must </a:t>
            </a:r>
            <a:r>
              <a:rPr lang="en-US" sz="1800" dirty="0"/>
              <a:t>be local in S. FL </a:t>
            </a:r>
            <a:r>
              <a:rPr lang="en-US" sz="1800" dirty="0" smtClean="0"/>
              <a:t>.</a:t>
            </a:r>
            <a:r>
              <a:rPr lang="en-US" dirty="0"/>
              <a:t> </a:t>
            </a:r>
            <a:r>
              <a:rPr lang="en-US" dirty="0" smtClean="0"/>
              <a:t> </a:t>
            </a:r>
            <a:r>
              <a:rPr lang="en-US" sz="1800" dirty="0" smtClean="0"/>
              <a:t>If you wish to have opportunities for CPT outside of S Florida, arrange to take your CPT in summer prior to graduating. </a:t>
            </a:r>
          </a:p>
          <a:p>
            <a:r>
              <a:rPr lang="en-US" sz="1800" dirty="0" smtClean="0"/>
              <a:t>CPT in </a:t>
            </a:r>
            <a:r>
              <a:rPr lang="en-US" sz="1800" dirty="0"/>
              <a:t>the final semester</a:t>
            </a:r>
            <a:r>
              <a:rPr lang="en-US" sz="1800" dirty="0" smtClean="0"/>
              <a:t> –</a:t>
            </a:r>
            <a:r>
              <a:rPr lang="en-US" dirty="0" smtClean="0"/>
              <a:t> </a:t>
            </a:r>
            <a:r>
              <a:rPr lang="en-US" sz="1800" dirty="0" smtClean="0"/>
              <a:t>CPT must </a:t>
            </a:r>
            <a:r>
              <a:rPr lang="en-US" sz="1800" dirty="0"/>
              <a:t>be local in S. FL and be accompanied by an in-person course that runs the entire semester.  </a:t>
            </a:r>
            <a:r>
              <a:rPr lang="en-US" dirty="0"/>
              <a:t>This includes summer graduation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82768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3F317-6649-47DC-80DE-A6831BF93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7332" y="2571750"/>
            <a:ext cx="6122744" cy="1920409"/>
          </a:xfrm>
        </p:spPr>
        <p:txBody>
          <a:bodyPr numCol="2"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1200" dirty="0">
                <a:latin typeface="Calibri" panose="020F0502020204030204" pitchFamily="34" charset="0"/>
              </a:rPr>
              <a:t>Once authorization is granted, CPT hours may </a:t>
            </a:r>
            <a:r>
              <a:rPr lang="en-US" altLang="en-US" sz="1200" b="1" dirty="0">
                <a:latin typeface="Calibri" panose="020F0502020204030204" pitchFamily="34" charset="0"/>
              </a:rPr>
              <a:t>not</a:t>
            </a:r>
            <a:r>
              <a:rPr lang="en-US" altLang="en-US" sz="1200" dirty="0">
                <a:latin typeface="Calibri" panose="020F0502020204030204" pitchFamily="34" charset="0"/>
              </a:rPr>
              <a:t> be changed.</a:t>
            </a:r>
            <a:br>
              <a:rPr lang="en-US" altLang="en-US" sz="1200" dirty="0">
                <a:latin typeface="Calibri" panose="020F0502020204030204" pitchFamily="34" charset="0"/>
              </a:rPr>
            </a:br>
            <a:endParaRPr lang="en-US" altLang="en-US" sz="1200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b="1" dirty="0">
                <a:latin typeface="Calibri" panose="020F0502020204030204" pitchFamily="34" charset="0"/>
              </a:rPr>
              <a:t>A student who engages in 12 months of full-time CPT will lose eligibility for optional practical training (OPT)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b="1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b="1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b="1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For CPT that happens in the Fall, Spring, and/or last semester a student must be enrolled in at least one in-person/on-campus class. (You cannot do an internship outside of Miami)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dirty="0">
                <a:latin typeface="Calibri" panose="020F0502020204030204" pitchFamily="34" charset="0"/>
              </a:rPr>
              <a:t>Practical training must always be authorized, either by an ISSS advisor or USCIS. </a:t>
            </a:r>
            <a:r>
              <a:rPr lang="en-US" alt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US" altLang="en-US" sz="12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US" alt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72DCF0-3F45-43EF-A4AA-6445B6406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Curricular Practical Training (CPT)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AB2B2C-9B4E-4392-98DD-48721E01959E}"/>
              </a:ext>
            </a:extLst>
          </p:cNvPr>
          <p:cNvSpPr txBox="1"/>
          <p:nvPr/>
        </p:nvSpPr>
        <p:spPr>
          <a:xfrm>
            <a:off x="4575298" y="1639940"/>
            <a:ext cx="2843212" cy="646331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2" algn="ctr">
              <a:buFont typeface="Arial" panose="020B0604020202020204" pitchFamily="34" charset="0"/>
              <a:buChar char="•"/>
            </a:pPr>
            <a:r>
              <a:rPr lang="en-US" altLang="en-US" sz="1200" b="1" dirty="0">
                <a:latin typeface="Calibri" panose="020F0502020204030204" pitchFamily="34" charset="0"/>
              </a:rPr>
              <a:t>Full-time CPT</a:t>
            </a:r>
            <a:r>
              <a:rPr lang="en-US" altLang="en-US" sz="1200" dirty="0">
                <a:latin typeface="Calibri" panose="020F0502020204030204" pitchFamily="34" charset="0"/>
              </a:rPr>
              <a:t>: </a:t>
            </a:r>
            <a:br>
              <a:rPr lang="en-US" altLang="en-US" sz="1200" dirty="0">
                <a:latin typeface="Calibri" panose="020F0502020204030204" pitchFamily="34" charset="0"/>
              </a:rPr>
            </a:br>
            <a:r>
              <a:rPr lang="en-US" altLang="en-US" sz="1200" dirty="0">
                <a:latin typeface="Calibri" panose="020F0502020204030204" pitchFamily="34" charset="0"/>
              </a:rPr>
              <a:t>21 hours or more per week</a:t>
            </a:r>
          </a:p>
          <a:p>
            <a:pPr lvl="2" algn="ctr"/>
            <a:r>
              <a:rPr lang="en-US" altLang="en-US" sz="1200" dirty="0">
                <a:latin typeface="Calibri" panose="020F0502020204030204" pitchFamily="34" charset="0"/>
              </a:rPr>
              <a:t>You must be enrolled for </a:t>
            </a:r>
            <a:r>
              <a:rPr lang="en-US" altLang="en-US" sz="1200" u="sng" dirty="0">
                <a:latin typeface="Calibri" panose="020F0502020204030204" pitchFamily="34" charset="0"/>
              </a:rPr>
              <a:t>3 credits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9082DD-0096-4ECB-972F-9F53A680D0BB}"/>
              </a:ext>
            </a:extLst>
          </p:cNvPr>
          <p:cNvSpPr txBox="1"/>
          <p:nvPr/>
        </p:nvSpPr>
        <p:spPr>
          <a:xfrm>
            <a:off x="1725492" y="1638100"/>
            <a:ext cx="2843212" cy="646331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2" algn="ctr">
              <a:buFont typeface="Arial" panose="020B0604020202020204" pitchFamily="34" charset="0"/>
              <a:buChar char="•"/>
            </a:pPr>
            <a:r>
              <a:rPr lang="en-US" altLang="en-US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Part-time CPT </a:t>
            </a:r>
            <a:r>
              <a:rPr lang="en-US" alt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  <a:br>
              <a:rPr lang="en-US" altLang="en-US" sz="12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20 hours or less per week You must be enrolled for </a:t>
            </a:r>
            <a:r>
              <a:rPr lang="en-US" altLang="en-US" sz="1200" u="sng" dirty="0">
                <a:solidFill>
                  <a:schemeClr val="tx1"/>
                </a:solidFill>
                <a:latin typeface="Calibri" panose="020F0502020204030204" pitchFamily="34" charset="0"/>
              </a:rPr>
              <a:t>at least 1 credit</a:t>
            </a: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A9D0ECA4-C160-48C7-A9ED-4C29A64DCD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" t="1724" r="963" b="4000"/>
          <a:stretch/>
        </p:blipFill>
        <p:spPr>
          <a:xfrm>
            <a:off x="7005602" y="73373"/>
            <a:ext cx="2138398" cy="42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88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3F317-6649-47DC-80DE-A6831BF93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7332" y="3615568"/>
            <a:ext cx="6117969" cy="646331"/>
          </a:xfrm>
        </p:spPr>
        <p:txBody>
          <a:bodyPr numCol="2"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1000 hours of basic training does not affect your OPT, because it is required by your program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Graduate Hospitality students pursuing CPT need to sign up for a class, and apply for traditional CPT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72DCF0-3F45-43EF-A4AA-6445B6406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Curricular Practical Training (CPT)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AB2B2C-9B4E-4392-98DD-48721E01959E}"/>
              </a:ext>
            </a:extLst>
          </p:cNvPr>
          <p:cNvSpPr txBox="1"/>
          <p:nvPr/>
        </p:nvSpPr>
        <p:spPr>
          <a:xfrm>
            <a:off x="2829439" y="1605589"/>
            <a:ext cx="3858504" cy="646331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2" algn="ctr">
              <a:buFont typeface="Arial" panose="020B0604020202020204" pitchFamily="34" charset="0"/>
              <a:buChar char="•"/>
            </a:pPr>
            <a:r>
              <a:rPr lang="en-US" altLang="en-US" sz="1200" b="1" dirty="0">
                <a:latin typeface="Calibri" panose="020F0502020204030204" pitchFamily="34" charset="0"/>
              </a:rPr>
              <a:t>Undergraduate hospitality students</a:t>
            </a:r>
            <a:r>
              <a:rPr lang="en-US" altLang="en-US" sz="1200" dirty="0">
                <a:latin typeface="Calibri" panose="020F0502020204030204" pitchFamily="34" charset="0"/>
              </a:rPr>
              <a:t> </a:t>
            </a:r>
            <a:br>
              <a:rPr lang="en-US" altLang="en-US" sz="1200" dirty="0">
                <a:latin typeface="Calibri" panose="020F0502020204030204" pitchFamily="34" charset="0"/>
              </a:rPr>
            </a:br>
            <a:r>
              <a:rPr lang="en-US" altLang="en-US" sz="1200" dirty="0">
                <a:latin typeface="Calibri" panose="020F0502020204030204" pitchFamily="34" charset="0"/>
              </a:rPr>
              <a:t>Complete the hospitality 1000 hours form with your academic advisor, complete the hours breakdown. </a:t>
            </a:r>
            <a:endParaRPr lang="en-US" altLang="en-US" sz="1200" u="sng" dirty="0">
              <a:latin typeface="Calibri" panose="020F0502020204030204" pitchFamily="34" charset="0"/>
            </a:endParaRP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A9D0ECA4-C160-48C7-A9ED-4C29A64DCD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" t="1724" r="963" b="4000"/>
          <a:stretch/>
        </p:blipFill>
        <p:spPr>
          <a:xfrm>
            <a:off x="7005602" y="73373"/>
            <a:ext cx="2138398" cy="4256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BCC913-CCDE-44F7-B711-CC98360C5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6055" y="2336006"/>
            <a:ext cx="3565272" cy="125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64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>
            <a:spLocks noGrp="1"/>
          </p:cNvSpPr>
          <p:nvPr>
            <p:ph type="body" idx="1"/>
          </p:nvPr>
        </p:nvSpPr>
        <p:spPr>
          <a:xfrm>
            <a:off x="1628275" y="1428825"/>
            <a:ext cx="5887500" cy="2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FontTx/>
              <a:buNone/>
              <a:defRPr/>
            </a:pPr>
            <a:r>
              <a:rPr lang="en-US" sz="2200" b="1" dirty="0">
                <a:latin typeface="Calibri" panose="020F0502020204030204" pitchFamily="34" charset="0"/>
              </a:rPr>
              <a:t>Graduate Students:</a:t>
            </a:r>
          </a:p>
          <a:p>
            <a:pPr marL="0" indent="0">
              <a:buFontTx/>
              <a:buNone/>
              <a:defRPr/>
            </a:pPr>
            <a:endParaRPr lang="en-US" sz="2200" b="1" dirty="0">
              <a:latin typeface="Calibri" panose="020F050202020403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1200" dirty="0">
                <a:latin typeface="Calibri" panose="020F0502020204030204" pitchFamily="34" charset="0"/>
              </a:rPr>
              <a:t>If an internship is not required by your program, CPT will be authorized only if you are registered for a graduate level internship or Co-Op course. </a:t>
            </a:r>
          </a:p>
          <a:p>
            <a:pPr marL="0" indent="0">
              <a:buFontTx/>
              <a:buNone/>
              <a:defRPr/>
            </a:pPr>
            <a:endParaRPr lang="en-US" sz="1200" dirty="0">
              <a:latin typeface="Calibri" panose="020F050202020403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1200" b="1" dirty="0">
                <a:solidFill>
                  <a:srgbClr val="FF0000"/>
                </a:solidFill>
                <a:latin typeface="Calibri" panose="020F0502020204030204" pitchFamily="34" charset="0"/>
              </a:rPr>
              <a:t>Ph.D. students and students enrolled in a master’s with thesis option are INELIGIBLE  for CPT if they have completed all coursework and are registered for thesis or dissertation credits only. </a:t>
            </a:r>
          </a:p>
          <a:p>
            <a:pPr marL="76200" lvl="0" indent="0" algn="ctr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2000" dirty="0">
              <a:latin typeface="+mj-lt"/>
              <a:cs typeface="Sabon Next LT" panose="02000500000000000000" pitchFamily="2" charset="0"/>
            </a:endParaRPr>
          </a:p>
        </p:txBody>
      </p:sp>
      <p:sp>
        <p:nvSpPr>
          <p:cNvPr id="98" name="Google Shape;98;p21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9729E1-B3EC-4E95-A103-6D654D859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Curricular Practical Training (CPT)</a:t>
            </a:r>
            <a:endParaRPr lang="en-US" dirty="0"/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64FEDB29-12E3-4D0A-A64F-0F9E91CE75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" t="1724" r="963" b="4000"/>
          <a:stretch/>
        </p:blipFill>
        <p:spPr>
          <a:xfrm>
            <a:off x="7005602" y="73373"/>
            <a:ext cx="2138398" cy="4256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albot template">
  <a:themeElements>
    <a:clrScheme name="Custom 347">
      <a:dk1>
        <a:srgbClr val="393B44"/>
      </a:dk1>
      <a:lt1>
        <a:srgbClr val="FFFFFF"/>
      </a:lt1>
      <a:dk2>
        <a:srgbClr val="98ADBE"/>
      </a:dk2>
      <a:lt2>
        <a:srgbClr val="CDD6DD"/>
      </a:lt2>
      <a:accent1>
        <a:srgbClr val="2768CF"/>
      </a:accent1>
      <a:accent2>
        <a:srgbClr val="39B5D8"/>
      </a:accent2>
      <a:accent3>
        <a:srgbClr val="F16A39"/>
      </a:accent3>
      <a:accent4>
        <a:srgbClr val="DA2323"/>
      </a:accent4>
      <a:accent5>
        <a:srgbClr val="FFE599"/>
      </a:accent5>
      <a:accent6>
        <a:srgbClr val="FFD451"/>
      </a:accent6>
      <a:hlink>
        <a:srgbClr val="0B8FB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825</Words>
  <Application>Microsoft Office PowerPoint</Application>
  <PresentationFormat>On-screen Show (16:9)</PresentationFormat>
  <Paragraphs>77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Segoe Print</vt:lpstr>
      <vt:lpstr>Patrick Hand SC</vt:lpstr>
      <vt:lpstr>Calibri</vt:lpstr>
      <vt:lpstr>Patrick Hand</vt:lpstr>
      <vt:lpstr>Sabon Next LT</vt:lpstr>
      <vt:lpstr>Neue Haas Grotesk Text Pro</vt:lpstr>
      <vt:lpstr>Talbot template</vt:lpstr>
      <vt:lpstr>CPT Virtual Information Session</vt:lpstr>
      <vt:lpstr>PowerPoint Presentation</vt:lpstr>
      <vt:lpstr>How do I know if I am eligible? </vt:lpstr>
      <vt:lpstr>PowerPoint Presentation</vt:lpstr>
      <vt:lpstr>CPT Restrictions </vt:lpstr>
      <vt:lpstr>CPT Restrictions Con’t</vt:lpstr>
      <vt:lpstr>Curricular Practical Training (CPT)</vt:lpstr>
      <vt:lpstr>Curricular Practical Training (CPT)</vt:lpstr>
      <vt:lpstr>Curricular Practical Training (CPT)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CPT and OPT  Virtual Information Session</dc:title>
  <dc:creator>Alexandra Bruner</dc:creator>
  <cp:lastModifiedBy>Thaddeus Randall</cp:lastModifiedBy>
  <cp:revision>76</cp:revision>
  <dcterms:modified xsi:type="dcterms:W3CDTF">2023-05-04T14:27:02Z</dcterms:modified>
</cp:coreProperties>
</file>